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5"/>
  </p:notesMasterIdLst>
  <p:sldIdLst>
    <p:sldId id="398" r:id="rId2"/>
    <p:sldId id="405" r:id="rId3"/>
    <p:sldId id="414" r:id="rId4"/>
    <p:sldId id="404" r:id="rId5"/>
    <p:sldId id="400" r:id="rId6"/>
    <p:sldId id="406" r:id="rId7"/>
    <p:sldId id="408" r:id="rId8"/>
    <p:sldId id="415" r:id="rId9"/>
    <p:sldId id="416" r:id="rId10"/>
    <p:sldId id="411" r:id="rId11"/>
    <p:sldId id="412" r:id="rId12"/>
    <p:sldId id="417" r:id="rId13"/>
    <p:sldId id="41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B1DBBF"/>
    <a:srgbClr val="FF0000"/>
    <a:srgbClr val="FF3300"/>
    <a:srgbClr val="F6A496"/>
    <a:srgbClr val="F09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5" autoAdjust="0"/>
    <p:restoredTop sz="97897" autoAdjust="0"/>
  </p:normalViewPr>
  <p:slideViewPr>
    <p:cSldViewPr>
      <p:cViewPr varScale="1">
        <p:scale>
          <a:sx n="88" d="100"/>
          <a:sy n="88" d="100"/>
        </p:scale>
        <p:origin x="-14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BE1E123-09D4-4F92-AEF4-7C7159BCA12B}" type="datetimeFigureOut">
              <a:rPr lang="ru-RU"/>
              <a:pPr>
                <a:defRPr/>
              </a:pPr>
              <a:t>16.10.2023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F0A31AB-B78D-42B7-B34A-F4E40D7D63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49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9DECA-8518-4F13-B0AB-21E1A60A9A1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99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8F39A-47CC-41C1-AB91-B7032131EEF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45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EDD63-3E15-439A-9A22-E55837C6C8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69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EC3D9-0C31-4CE7-AC8A-737EB1C5B52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6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7A7BC-AB2E-4C14-BA55-D69885BCAC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66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E4E65-6A52-45E2-83FC-5E4086983B3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48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9FF4C-6059-4EF1-8BB5-C63658CA3D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6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DF310-B6DF-4E1A-B597-A0F6CB2F585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04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95446-FBDB-4A74-B0CC-ECC20E500C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55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407BD-30C1-417B-AF1D-43E59C1AF15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77067-3313-4FFA-A158-3D27A2E05A8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3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9DBE7-BEDA-4BEF-8587-C0F3553F73E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3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3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4DA42F6-C3F2-4540-8B26-825D19374A51}" type="slidenum">
              <a:rPr lang="ru-RU">
                <a:solidFill>
                  <a:srgbClr val="000000"/>
                </a:solidFill>
                <a:cs typeface="Arial" pitchFamily="34" charset="0"/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54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656" y="1772816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002060"/>
                </a:solidFill>
              </a:rPr>
              <a:t>Проблемы метрологического обеспечения измерений активности «чистых» бета-излучающих радионуклидов</a:t>
            </a:r>
            <a:endParaRPr lang="en-US" sz="3600" b="1" kern="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443711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/>
            <a:r>
              <a:rPr lang="ru-RU" sz="2400" b="1" kern="0" dirty="0">
                <a:solidFill>
                  <a:srgbClr val="000000"/>
                </a:solidFill>
              </a:rPr>
              <a:t>С.В. </a:t>
            </a:r>
            <a:r>
              <a:rPr lang="ru-RU" sz="2400" b="1" kern="0" dirty="0" err="1">
                <a:solidFill>
                  <a:srgbClr val="000000"/>
                </a:solidFill>
              </a:rPr>
              <a:t>Коростин</a:t>
            </a:r>
            <a:endParaRPr lang="ru-RU" sz="2400" b="1" kern="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ru-RU" sz="2400" b="1" kern="0" dirty="0">
                <a:solidFill>
                  <a:srgbClr val="000000"/>
                </a:solidFill>
              </a:rPr>
              <a:t>ООО «НТЦ Амплитуда»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2656" y="548680"/>
            <a:ext cx="8759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Проблемы прикладной спектрометрии и радиометрии» им. </a:t>
            </a:r>
            <a:r>
              <a:rPr lang="ru-RU" b="1" dirty="0" err="1">
                <a:solidFill>
                  <a:srgbClr val="C00000"/>
                </a:solidFill>
              </a:rPr>
              <a:t>В.Н.Даниленко</a:t>
            </a:r>
            <a:endParaRPr lang="ru-RU" b="1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16 - 18 октября 2023 г.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г. Москва</a:t>
            </a:r>
          </a:p>
        </p:txBody>
      </p:sp>
    </p:spTree>
    <p:extLst>
      <p:ext uri="{BB962C8B-B14F-4D97-AF65-F5344CB8AC3E}">
        <p14:creationId xmlns:p14="http://schemas.microsoft.com/office/powerpoint/2010/main" val="238129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51618"/>
            <a:ext cx="3744416" cy="418058"/>
          </a:xfrm>
        </p:spPr>
        <p:txBody>
          <a:bodyPr/>
          <a:lstStyle/>
          <a:p>
            <a:r>
              <a:rPr lang="ru-RU" sz="2800" dirty="0"/>
              <a:t>Поглощение в С0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1007"/>
            <a:ext cx="5112569" cy="3361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57577" y="1872119"/>
            <a:ext cx="405387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А=2,65</a:t>
            </a:r>
            <a:r>
              <a:rPr lang="ru-RU" sz="2000" b="1" dirty="0">
                <a:solidFill>
                  <a:srgbClr val="002060"/>
                </a:solidFill>
                <a:sym typeface="Symbol"/>
              </a:rPr>
              <a:t></a:t>
            </a:r>
            <a:r>
              <a:rPr lang="ru-RU" sz="2000" b="1" dirty="0">
                <a:solidFill>
                  <a:srgbClr val="002060"/>
                </a:solidFill>
              </a:rPr>
              <a:t>Ф получен 60 лет назад на </a:t>
            </a:r>
            <a:r>
              <a:rPr lang="ru-RU" sz="2000" b="1" dirty="0" smtClean="0">
                <a:solidFill>
                  <a:srgbClr val="002060"/>
                </a:solidFill>
              </a:rPr>
              <a:t>конкретном </a:t>
            </a:r>
            <a:r>
              <a:rPr lang="ru-RU" sz="2000" b="1" dirty="0">
                <a:solidFill>
                  <a:srgbClr val="002060"/>
                </a:solidFill>
              </a:rPr>
              <a:t>комплекте </a:t>
            </a:r>
            <a:r>
              <a:rPr lang="ru-RU" sz="2000" b="1" dirty="0" smtClean="0">
                <a:solidFill>
                  <a:srgbClr val="002060"/>
                </a:solidFill>
              </a:rPr>
              <a:t>источников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sz="1400" dirty="0"/>
              <a:t>«АНРИ» №4 (107) стр. 18 -</a:t>
            </a:r>
            <a:r>
              <a:rPr lang="ru-RU" sz="1400" dirty="0" smtClean="0"/>
              <a:t>23  </a:t>
            </a:r>
            <a:r>
              <a:rPr lang="ru-RU" sz="1400" dirty="0"/>
              <a:t>2021</a:t>
            </a:r>
          </a:p>
          <a:p>
            <a:r>
              <a:rPr lang="ru-RU" sz="1400" dirty="0" smtClean="0"/>
              <a:t>Т.И</a:t>
            </a:r>
            <a:r>
              <a:rPr lang="ru-RU" sz="1400" dirty="0"/>
              <a:t>. </a:t>
            </a:r>
            <a:r>
              <a:rPr lang="ru-RU" sz="1400" dirty="0" err="1"/>
              <a:t>Шильникова</a:t>
            </a:r>
            <a:r>
              <a:rPr lang="ru-RU" sz="1400" dirty="0"/>
              <a:t>, И.В. Алексеев, С.М. </a:t>
            </a:r>
            <a:r>
              <a:rPr lang="ru-RU" sz="1400" dirty="0" err="1"/>
              <a:t>Аршанский</a:t>
            </a:r>
            <a:r>
              <a:rPr lang="ru-RU" sz="1400" dirty="0"/>
              <a:t>, Г.В. Жуков, А.В. </a:t>
            </a:r>
            <a:r>
              <a:rPr lang="ru-RU" sz="1400" dirty="0" err="1"/>
              <a:t>Заневский</a:t>
            </a:r>
            <a:r>
              <a:rPr lang="ru-RU" sz="1400" dirty="0"/>
              <a:t>, Н.Н. Моисеев, А.А. Осокина, С.В. </a:t>
            </a:r>
            <a:r>
              <a:rPr lang="ru-RU" sz="1400" dirty="0" err="1"/>
              <a:t>Сэпман</a:t>
            </a:r>
            <a:r>
              <a:rPr lang="ru-RU" sz="1400" dirty="0"/>
              <a:t>, Е.Е. </a:t>
            </a:r>
            <a:r>
              <a:rPr lang="ru-RU" sz="1400" dirty="0" smtClean="0"/>
              <a:t>Терещенко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12569" y="3861048"/>
            <a:ext cx="3948893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solidFill>
                  <a:srgbClr val="002060"/>
                </a:solidFill>
              </a:rPr>
              <a:t>1. Исследование поглощения </a:t>
            </a:r>
            <a:r>
              <a:rPr lang="el-GR" sz="2000" b="1" dirty="0">
                <a:solidFill>
                  <a:srgbClr val="002060"/>
                </a:solidFill>
              </a:rPr>
              <a:t>β-</a:t>
            </a:r>
            <a:r>
              <a:rPr lang="ru-RU" sz="2000" b="1" dirty="0">
                <a:solidFill>
                  <a:srgbClr val="002060"/>
                </a:solidFill>
              </a:rPr>
              <a:t>излучения в источниках СО </a:t>
            </a:r>
            <a:r>
              <a:rPr lang="ru-RU" sz="2000" b="1" dirty="0">
                <a:solidFill>
                  <a:srgbClr val="7030A0"/>
                </a:solidFill>
              </a:rPr>
              <a:t>невозможно.</a:t>
            </a:r>
            <a:endParaRPr lang="en-US" sz="2000" b="1" dirty="0">
              <a:solidFill>
                <a:srgbClr val="7030A0"/>
              </a:solidFill>
            </a:endParaRPr>
          </a:p>
          <a:p>
            <a:pPr algn="just"/>
            <a:r>
              <a:rPr lang="ru-RU" sz="2000" b="1" dirty="0">
                <a:solidFill>
                  <a:srgbClr val="7030A0"/>
                </a:solidFill>
              </a:rPr>
              <a:t>2. Коэффициент связи активности с потоком не является ядерной константой</a:t>
            </a:r>
            <a:r>
              <a:rPr lang="ru-RU" sz="2000" b="1" dirty="0" smtClean="0">
                <a:solidFill>
                  <a:srgbClr val="7030A0"/>
                </a:solidFill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3. Источники СО не имеют прослеживаемости по активности к  ГЭТ 6-2016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20072" y="548680"/>
            <a:ext cx="4007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Поверка источников С0:</a:t>
            </a:r>
          </a:p>
          <a:p>
            <a:r>
              <a:rPr lang="ru-RU" sz="2000" b="1" dirty="0">
                <a:solidFill>
                  <a:srgbClr val="7030A0"/>
                </a:solidFill>
              </a:rPr>
              <a:t>ГОСТ </a:t>
            </a:r>
            <a:r>
              <a:rPr lang="ru-RU" sz="2000" b="1" dirty="0" smtClean="0">
                <a:solidFill>
                  <a:srgbClr val="7030A0"/>
                </a:solidFill>
              </a:rPr>
              <a:t>8.582-2003 методом </a:t>
            </a:r>
            <a:r>
              <a:rPr lang="ru-RU" sz="2000" b="1" dirty="0" err="1" smtClean="0">
                <a:solidFill>
                  <a:srgbClr val="7030A0"/>
                </a:solidFill>
              </a:rPr>
              <a:t>компарирования</a:t>
            </a:r>
            <a:r>
              <a:rPr lang="ru-RU" sz="2000" b="1" dirty="0" smtClean="0">
                <a:solidFill>
                  <a:srgbClr val="7030A0"/>
                </a:solidFill>
              </a:rPr>
              <a:t> с эталонными источниками.</a:t>
            </a:r>
            <a:endParaRPr lang="ru-RU" sz="2000" b="1" dirty="0">
              <a:solidFill>
                <a:srgbClr val="7030A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4176"/>
            <a:ext cx="5112569" cy="3355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1720" y="206306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ym typeface="Symbol"/>
              </a:rPr>
              <a:t>= 6% : 4,5 мг/см</a:t>
            </a:r>
            <a:r>
              <a:rPr lang="ru-RU" b="1" baseline="30000" dirty="0" smtClean="0">
                <a:sym typeface="Symbol"/>
              </a:rPr>
              <a:t>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4428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490066"/>
          </a:xfrm>
        </p:spPr>
        <p:txBody>
          <a:bodyPr/>
          <a:lstStyle/>
          <a:p>
            <a:r>
              <a:rPr lang="ru-RU" sz="3200" dirty="0"/>
              <a:t>Аттестация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842095"/>
              </p:ext>
            </p:extLst>
          </p:nvPr>
        </p:nvGraphicFramePr>
        <p:xfrm>
          <a:off x="35495" y="620688"/>
          <a:ext cx="9108505" cy="3786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0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3.7.АКБ.0001.2022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Рабочий эталон 2 разряда единицы удельной активности радионуклидов Sr-90+Y-90 с номинальным значением 9,4 Бк/г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960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13.04.2022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2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3.1.ZБН.2917.2022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Государственный рабочий эталон единицы удельной активности радионуклида Sr-90(Y-90) 2 разряда с номинальными значениями 15,1 Бк/г, 5,2 Бк/г, 27,4 Бк/г, единицы удельной активности радионуклида К-40 2 разряда с номинальным значением 13,0 Бк/г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313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09.02.2022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0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3.1.ZБИ.0910.2021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Государственный рабочий эталон 2 разряда единицы удельной активности радионуклидов[^]Sr-90(Y-90) с номинальными значениями 1,07 Бк/г и 8,84 Бк/г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2732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07.12.2021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2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3.7.АВЯ.0003.2021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Рабочий эталон единицы активности радионуклида Sr-90 2 разряда с номинальным значением 15,1 Бк, единицы удельной активности радионуклида Sr-90 2 разряда с номинальным значением 71,1 Бк/г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1350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16.07.2021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68" marR="43868" marT="43868" marB="43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10403"/>
              </p:ext>
            </p:extLst>
          </p:nvPr>
        </p:nvGraphicFramePr>
        <p:xfrm>
          <a:off x="179512" y="4437112"/>
          <a:ext cx="8712968" cy="2061958"/>
        </p:xfrm>
        <a:graphic>
          <a:graphicData uri="http://schemas.openxmlformats.org/drawingml/2006/table">
            <a:tbl>
              <a:tblPr/>
              <a:tblGrid>
                <a:gridCol w="17721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408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1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3.2.ВОЯ.0016.2017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19145" marR="19145" marT="7658" marB="7658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Рабочий эталон 2 разряда единицы удельной активности бета-излучающих радионуклидов в диапазоне значений от 1·103 до 1,5·103 Бк</a:t>
                      </a:r>
                    </a:p>
                  </a:txBody>
                  <a:tcPr marL="19145" marR="19145" marT="7658" marB="7658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3.7.АКБ.0001.2022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19145" marR="19145" marT="7658" marB="7658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Рабочий эталон 2 разряда единицы удельной активности радионуклидов Sr-90+Y-90 с номинальным значением 9,4 Бк/г</a:t>
                      </a:r>
                    </a:p>
                  </a:txBody>
                  <a:tcPr marL="19145" marR="19145" marT="7658" marB="7658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58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3.ААУ.0062.2022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Verdana"/>
                      </a:endParaRPr>
                    </a:p>
                  </a:txBody>
                  <a:tcPr marL="19145" marR="19145" marT="7658" marB="7658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Эталон единиц активности (удельной активности) радионуклидов 2 разряда номинального значения 6,14·10</a:t>
                      </a:r>
                      <a:r>
                        <a:rPr lang="ru-RU" sz="1200" b="1" baseline="30000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 Бк (6,14 Бк/г):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Радионуклидный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 источник специального назначения (источник бета-излучения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радионуклидный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 закрытый) зав. № 420/21092</a:t>
                      </a:r>
                    </a:p>
                  </a:txBody>
                  <a:tcPr marL="19145" marR="19145" marT="7658" marB="7658" anchor="ctr">
                    <a:lnL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08504" cy="5976664"/>
          </a:xfrm>
          <a:noFill/>
        </p:spPr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</a:rPr>
              <a:t>Измерение активности в объемных источниках / счетных образцах с </a:t>
            </a:r>
            <a:r>
              <a:rPr lang="ru-RU" sz="2800" b="1" dirty="0" err="1">
                <a:solidFill>
                  <a:srgbClr val="7030A0"/>
                </a:solidFill>
              </a:rPr>
              <a:t>прослеживаемостью</a:t>
            </a:r>
            <a:r>
              <a:rPr lang="ru-RU" sz="2800" b="1" dirty="0">
                <a:solidFill>
                  <a:srgbClr val="7030A0"/>
                </a:solidFill>
              </a:rPr>
              <a:t> к ГЭТ 6-2016 возможна методом </a:t>
            </a:r>
            <a:r>
              <a:rPr lang="ru-RU" sz="2800" b="1" dirty="0" err="1" smtClean="0">
                <a:solidFill>
                  <a:srgbClr val="7030A0"/>
                </a:solidFill>
              </a:rPr>
              <a:t>допирования</a:t>
            </a:r>
            <a:r>
              <a:rPr lang="ru-RU" sz="2800" b="1" dirty="0" smtClean="0">
                <a:solidFill>
                  <a:srgbClr val="7030A0"/>
                </a:solidFill>
              </a:rPr>
              <a:t> ОРР.</a:t>
            </a:r>
            <a:endParaRPr lang="ru-RU" sz="2800" b="1" dirty="0">
              <a:solidFill>
                <a:srgbClr val="7030A0"/>
              </a:solidFill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Источники типа </a:t>
            </a:r>
            <a:r>
              <a:rPr lang="ru-RU" sz="2800" b="1" dirty="0">
                <a:solidFill>
                  <a:srgbClr val="C00000"/>
                </a:solidFill>
              </a:rPr>
              <a:t>СО не имеют </a:t>
            </a:r>
            <a:r>
              <a:rPr lang="ru-RU" sz="2800" b="1" dirty="0" smtClean="0">
                <a:solidFill>
                  <a:srgbClr val="C00000"/>
                </a:solidFill>
              </a:rPr>
              <a:t>прослеживаемости </a:t>
            </a:r>
            <a:r>
              <a:rPr lang="ru-RU" sz="2800" b="1" dirty="0">
                <a:solidFill>
                  <a:srgbClr val="C00000"/>
                </a:solidFill>
              </a:rPr>
              <a:t>по активности к ГЭТ </a:t>
            </a:r>
            <a:r>
              <a:rPr lang="ru-RU" sz="2800" b="1" dirty="0" smtClean="0">
                <a:solidFill>
                  <a:srgbClr val="C00000"/>
                </a:solidFill>
              </a:rPr>
              <a:t>6-2016 и </a:t>
            </a:r>
            <a:r>
              <a:rPr lang="ru-RU" sz="2800" b="1" dirty="0" err="1" smtClean="0">
                <a:solidFill>
                  <a:srgbClr val="C00000"/>
                </a:solidFill>
              </a:rPr>
              <a:t>всеоснованные</a:t>
            </a:r>
            <a:r>
              <a:rPr lang="ru-RU" sz="2800" b="1" dirty="0" smtClean="0">
                <a:solidFill>
                  <a:srgbClr val="C00000"/>
                </a:solidFill>
              </a:rPr>
              <a:t> на СО поверки / аттестации / методики измерений являются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метрологически</a:t>
            </a:r>
            <a:r>
              <a:rPr lang="ru-RU" sz="2800" b="1" dirty="0" smtClean="0">
                <a:solidFill>
                  <a:srgbClr val="C00000"/>
                </a:solidFill>
              </a:rPr>
              <a:t> необоснованными.</a:t>
            </a:r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>
                <a:solidFill>
                  <a:srgbClr val="0070C0"/>
                </a:solidFill>
              </a:rPr>
              <a:t>Эталоны на ионообменных смолах требуют исследований </a:t>
            </a:r>
            <a:r>
              <a:rPr lang="ru-RU" sz="2800" b="1" dirty="0" smtClean="0">
                <a:solidFill>
                  <a:srgbClr val="0070C0"/>
                </a:solidFill>
              </a:rPr>
              <a:t>на </a:t>
            </a:r>
            <a:r>
              <a:rPr lang="ru-RU" sz="2800" b="1" dirty="0">
                <a:solidFill>
                  <a:srgbClr val="0070C0"/>
                </a:solidFill>
              </a:rPr>
              <a:t>стабильность / </a:t>
            </a:r>
            <a:r>
              <a:rPr lang="ru-RU" sz="2800" b="1" dirty="0" smtClean="0">
                <a:solidFill>
                  <a:srgbClr val="0070C0"/>
                </a:solidFill>
              </a:rPr>
              <a:t>однородность и влияния насыпной плотности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92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7490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2699792" y="116632"/>
            <a:ext cx="5904656" cy="1152128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ГЭТ 6-2016</a:t>
            </a:r>
          </a:p>
          <a:p>
            <a:pPr algn="ctr"/>
            <a:r>
              <a:rPr lang="ru-RU" b="1" dirty="0"/>
              <a:t>ГПЭ единиц активности радионуклидов, удельной активности, потока альфа-, бета-частиц и фотонов радионуклидных источников</a:t>
            </a:r>
          </a:p>
        </p:txBody>
      </p:sp>
      <p:sp>
        <p:nvSpPr>
          <p:cNvPr id="5" name="Блок-схема: магнитный диск 4"/>
          <p:cNvSpPr/>
          <p:nvPr/>
        </p:nvSpPr>
        <p:spPr>
          <a:xfrm>
            <a:off x="7216575" y="1615632"/>
            <a:ext cx="1387873" cy="1597344"/>
          </a:xfrm>
          <a:prstGeom prst="flowChartMagneticDisk">
            <a:avLst/>
          </a:prstGeom>
          <a:ln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Раствор</a:t>
            </a:r>
          </a:p>
          <a:p>
            <a:pPr algn="ctr"/>
            <a:r>
              <a:rPr lang="ru-RU" b="1" dirty="0"/>
              <a:t>Бк/г, г</a:t>
            </a:r>
          </a:p>
          <a:p>
            <a:pPr algn="ctr"/>
            <a:r>
              <a:rPr lang="ru-RU" b="1" dirty="0"/>
              <a:t>(1М НС</a:t>
            </a:r>
            <a:r>
              <a:rPr lang="en-US" b="1" dirty="0"/>
              <a:t>l)</a:t>
            </a:r>
            <a:endParaRPr lang="ru-RU" b="1" dirty="0"/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ВЭТ/РЭ1р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7692634" y="1284960"/>
            <a:ext cx="383468" cy="41584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28184" y="2030985"/>
            <a:ext cx="41650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Компарирование</a:t>
            </a:r>
            <a:r>
              <a:rPr lang="ru-RU" b="1" dirty="0"/>
              <a:t>: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C00000"/>
                </a:solidFill>
              </a:rPr>
              <a:t>1) Эквивалентность эталонного раствора и источника:</a:t>
            </a:r>
          </a:p>
          <a:p>
            <a:r>
              <a:rPr lang="ru-RU" b="1" dirty="0"/>
              <a:t>-    </a:t>
            </a:r>
            <a:r>
              <a:rPr lang="ru-RU" b="1" dirty="0">
                <a:solidFill>
                  <a:srgbClr val="7030A0"/>
                </a:solidFill>
              </a:rPr>
              <a:t>Геометрия измерений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0070C0"/>
                </a:solidFill>
              </a:rPr>
              <a:t>Поглощение бета-излучения в матрицах эталона и раствора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2) Стабильность эталонного раствора за время </a:t>
            </a:r>
            <a:r>
              <a:rPr lang="ru-RU" b="1" dirty="0" err="1">
                <a:solidFill>
                  <a:srgbClr val="FF0000"/>
                </a:solidFill>
              </a:rPr>
              <a:t>компарирования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AutoNum type="arabicParenR"/>
            </a:pPr>
            <a:endParaRPr lang="ru-RU" dirty="0"/>
          </a:p>
        </p:txBody>
      </p:sp>
      <p:sp>
        <p:nvSpPr>
          <p:cNvPr id="2" name="Куб 1"/>
          <p:cNvSpPr/>
          <p:nvPr/>
        </p:nvSpPr>
        <p:spPr>
          <a:xfrm>
            <a:off x="4499991" y="1615631"/>
            <a:ext cx="2075673" cy="1453327"/>
          </a:xfrm>
          <a:prstGeom prst="cub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Ионно-обменная смола Бк/г, г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ВЭТ/РЭ1р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 rot="5400000">
            <a:off x="6599359" y="1876824"/>
            <a:ext cx="383468" cy="837785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Цилиндр 2"/>
          <p:cNvSpPr/>
          <p:nvPr/>
        </p:nvSpPr>
        <p:spPr>
          <a:xfrm>
            <a:off x="5006021" y="5085184"/>
            <a:ext cx="3312368" cy="757604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Источник, Бк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ru-RU" b="1" dirty="0">
                <a:solidFill>
                  <a:schemeClr val="tx1"/>
                </a:solidFill>
              </a:rPr>
              <a:t>Бк/г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РЭ 1р/ РЭ2р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 rot="16200000">
            <a:off x="6410177" y="1051992"/>
            <a:ext cx="504056" cy="4537992"/>
          </a:xfrm>
          <a:prstGeom prst="leftBrace">
            <a:avLst>
              <a:gd name="adj1" fmla="val 11021"/>
              <a:gd name="adj2" fmla="val 50187"/>
            </a:avLst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522299" y="4105725"/>
            <a:ext cx="230594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Компарирование</a:t>
            </a:r>
            <a:endParaRPr lang="ru-RU" b="1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6432954" y="4484433"/>
            <a:ext cx="484632" cy="600751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6419889" y="3518625"/>
            <a:ext cx="484632" cy="600751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81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ru-RU" sz="3200" b="1" dirty="0"/>
              <a:t>Поглощение </a:t>
            </a:r>
            <a:r>
              <a:rPr lang="el-GR" sz="3200" b="1" dirty="0"/>
              <a:t>β</a:t>
            </a:r>
            <a:r>
              <a:rPr lang="ru-RU" sz="3200" b="1" dirty="0"/>
              <a:t>-излучения в веществе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3"/>
          <a:stretch/>
        </p:blipFill>
        <p:spPr bwMode="auto">
          <a:xfrm>
            <a:off x="1775956" y="2929984"/>
            <a:ext cx="5593590" cy="103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41963" y="4293096"/>
            <a:ext cx="8229600" cy="1977083"/>
          </a:xfrm>
        </p:spPr>
        <p:txBody>
          <a:bodyPr/>
          <a:lstStyle/>
          <a:p>
            <a:r>
              <a:rPr lang="en-US" i="1" dirty="0" err="1" smtClean="0"/>
              <a:t>i</a:t>
            </a:r>
            <a:r>
              <a:rPr lang="en-US" i="1" dirty="0" smtClean="0"/>
              <a:t> – </a:t>
            </a:r>
            <a:r>
              <a:rPr lang="ru-RU" dirty="0" smtClean="0"/>
              <a:t>суммирование по молекулам</a:t>
            </a:r>
          </a:p>
          <a:p>
            <a:r>
              <a:rPr lang="en-US" i="1" dirty="0"/>
              <a:t>k</a:t>
            </a:r>
            <a:r>
              <a:rPr lang="en-US" i="1" dirty="0" smtClean="0"/>
              <a:t> –</a:t>
            </a:r>
            <a:r>
              <a:rPr lang="ru-RU" dirty="0" smtClean="0"/>
              <a:t>суммирование по веществу</a:t>
            </a:r>
          </a:p>
          <a:p>
            <a:r>
              <a:rPr lang="ru-RU" i="1" dirty="0" smtClean="0"/>
              <a:t>С</a:t>
            </a:r>
            <a:r>
              <a:rPr lang="en-US" i="1" baseline="-25000" dirty="0" smtClean="0"/>
              <a:t>k </a:t>
            </a:r>
            <a:r>
              <a:rPr lang="en-US" i="1" dirty="0" smtClean="0"/>
              <a:t>– </a:t>
            </a:r>
            <a:r>
              <a:rPr lang="ru-RU" dirty="0" smtClean="0"/>
              <a:t>молекулярные концентрации </a:t>
            </a:r>
            <a:endParaRPr lang="ru-RU" baseline="-250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3" r="32273"/>
          <a:stretch/>
        </p:blipFill>
        <p:spPr bwMode="auto">
          <a:xfrm>
            <a:off x="1748622" y="1556792"/>
            <a:ext cx="5816283" cy="148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51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576064"/>
          </a:xfrm>
        </p:spPr>
        <p:txBody>
          <a:bodyPr/>
          <a:lstStyle/>
          <a:p>
            <a:r>
              <a:rPr lang="ru-RU" sz="2400" b="1" dirty="0"/>
              <a:t>Поглощение бета-излучения </a:t>
            </a:r>
            <a:r>
              <a:rPr lang="en-US" sz="2400" b="1" dirty="0"/>
              <a:t>Sr-Y-90</a:t>
            </a:r>
            <a:r>
              <a:rPr lang="ru-RU" sz="2400" b="1" dirty="0"/>
              <a:t> </a:t>
            </a:r>
            <a:r>
              <a:rPr lang="ru-RU" sz="2400" b="1" dirty="0" smtClean="0"/>
              <a:t>в</a:t>
            </a:r>
            <a:br>
              <a:rPr lang="ru-RU" sz="2400" b="1" dirty="0" smtClean="0"/>
            </a:br>
            <a:r>
              <a:rPr lang="ru-RU" sz="2400" b="1" dirty="0" smtClean="0"/>
              <a:t> матрице полимера </a:t>
            </a:r>
            <a:r>
              <a:rPr lang="ru-RU" sz="2400" b="1" dirty="0" smtClean="0">
                <a:sym typeface="Symbol"/>
              </a:rPr>
              <a:t></a:t>
            </a:r>
            <a:r>
              <a:rPr lang="ru-RU" sz="2400" b="1" dirty="0" smtClean="0"/>
              <a:t> = 1,08 г/см</a:t>
            </a:r>
            <a:r>
              <a:rPr lang="ru-RU" sz="2400" b="1" baseline="30000" dirty="0" smtClean="0"/>
              <a:t>3</a:t>
            </a:r>
            <a:r>
              <a:rPr lang="en-US" sz="2400" b="1" baseline="30000" dirty="0" smtClean="0"/>
              <a:t> </a:t>
            </a:r>
            <a:r>
              <a:rPr lang="ru-RU" sz="2400" b="1" dirty="0" smtClean="0"/>
              <a:t>и 1М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HCl</a:t>
            </a:r>
            <a:r>
              <a:rPr lang="en-US" sz="2400" b="1" dirty="0" smtClean="0"/>
              <a:t> (</a:t>
            </a:r>
            <a:endParaRPr lang="ru-RU" sz="2400" b="1" dirty="0"/>
          </a:p>
        </p:txBody>
      </p:sp>
      <p:pic>
        <p:nvPicPr>
          <p:cNvPr id="6" name="Picture 5" descr="C:\Users\korostin\Documents\работа\ЭталонБета\DSC03641_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92" t="8877" r="33621" b="25955"/>
          <a:stretch/>
        </p:blipFill>
        <p:spPr bwMode="auto">
          <a:xfrm>
            <a:off x="604927" y="1051267"/>
            <a:ext cx="2070652" cy="352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orostin\Documents\работа\ЭталонБета\презентация\20221020_17374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16" t="26371" r="21726" b="14155"/>
          <a:stretch/>
        </p:blipFill>
        <p:spPr bwMode="auto">
          <a:xfrm>
            <a:off x="3059832" y="1676307"/>
            <a:ext cx="1408792" cy="107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48" b="21903"/>
          <a:stretch/>
        </p:blipFill>
        <p:spPr bwMode="auto">
          <a:xfrm>
            <a:off x="3059832" y="3080460"/>
            <a:ext cx="1448377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292080" y="3356992"/>
            <a:ext cx="3220088" cy="1692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79804" y="764704"/>
            <a:ext cx="7662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Компаратор МКС-01А МУЛЬТИРАД </a:t>
            </a:r>
            <a:r>
              <a:rPr lang="ru-RU" dirty="0" smtClean="0"/>
              <a:t>(сцинтиллятор</a:t>
            </a:r>
            <a:r>
              <a:rPr lang="ru-RU" dirty="0"/>
              <a:t>, кювета </a:t>
            </a:r>
            <a:r>
              <a:rPr lang="ru-RU" dirty="0">
                <a:sym typeface="Symbol"/>
              </a:rPr>
              <a:t> 70 </a:t>
            </a:r>
            <a:r>
              <a:rPr lang="ru-RU" dirty="0" smtClean="0">
                <a:sym typeface="Symbol"/>
              </a:rPr>
              <a:t>мм)</a:t>
            </a:r>
            <a:endParaRPr lang="ru-RU" dirty="0"/>
          </a:p>
        </p:txBody>
      </p:sp>
      <p:sp>
        <p:nvSpPr>
          <p:cNvPr id="8" name="Волна 7"/>
          <p:cNvSpPr/>
          <p:nvPr/>
        </p:nvSpPr>
        <p:spPr>
          <a:xfrm>
            <a:off x="5292081" y="1790301"/>
            <a:ext cx="3220087" cy="959108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292080" y="2269855"/>
            <a:ext cx="3220089" cy="10871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БЛОК ДЕТЕКТИРОВАНИЯ</a:t>
            </a:r>
            <a:endParaRPr lang="ru-RU" sz="2400" b="1" dirty="0"/>
          </a:p>
        </p:txBody>
      </p:sp>
      <p:sp>
        <p:nvSpPr>
          <p:cNvPr id="19" name="Овал 18"/>
          <p:cNvSpPr/>
          <p:nvPr/>
        </p:nvSpPr>
        <p:spPr>
          <a:xfrm>
            <a:off x="1352221" y="3957884"/>
            <a:ext cx="288032" cy="1444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508104" y="5422708"/>
            <a:ext cx="2088232" cy="521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Точечный </a:t>
            </a:r>
            <a:r>
              <a:rPr lang="ru-RU" dirty="0" smtClean="0">
                <a:solidFill>
                  <a:schemeClr val="tx1"/>
                </a:solidFill>
              </a:rPr>
              <a:t>источник </a:t>
            </a:r>
            <a:r>
              <a:rPr lang="en-US" dirty="0" err="1" smtClean="0">
                <a:solidFill>
                  <a:schemeClr val="tx1"/>
                </a:solidFill>
              </a:rPr>
              <a:t>Sr</a:t>
            </a:r>
            <a:r>
              <a:rPr lang="en-US" dirty="0" smtClean="0">
                <a:solidFill>
                  <a:schemeClr val="tx1"/>
                </a:solidFill>
              </a:rPr>
              <a:t>(Y)-90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H="1" flipV="1">
            <a:off x="1626868" y="4042851"/>
            <a:ext cx="1048711" cy="14743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0" idx="2"/>
          </p:cNvCxnSpPr>
          <p:nvPr/>
        </p:nvCxnSpPr>
        <p:spPr>
          <a:xfrm flipV="1">
            <a:off x="6389366" y="4345477"/>
            <a:ext cx="486891" cy="10480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292081" y="3526275"/>
            <a:ext cx="3220088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292081" y="3698423"/>
            <a:ext cx="3220087" cy="6767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ОБРАЗЕЦ</a:t>
            </a:r>
            <a:endParaRPr lang="ru-RU" sz="2400" b="1" dirty="0"/>
          </a:p>
        </p:txBody>
      </p:sp>
      <p:sp>
        <p:nvSpPr>
          <p:cNvPr id="10" name="Прямоугольник с одним скругленным углом 9"/>
          <p:cNvSpPr/>
          <p:nvPr/>
        </p:nvSpPr>
        <p:spPr>
          <a:xfrm>
            <a:off x="6677398" y="4287150"/>
            <a:ext cx="397717" cy="58327"/>
          </a:xfrm>
          <a:prstGeom prst="round1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151222" y="5555207"/>
            <a:ext cx="2317401" cy="521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Точечный </a:t>
            </a:r>
            <a:r>
              <a:rPr lang="ru-RU" dirty="0" smtClean="0">
                <a:solidFill>
                  <a:schemeClr val="tx1"/>
                </a:solidFill>
              </a:rPr>
              <a:t>источник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Sr</a:t>
            </a:r>
            <a:r>
              <a:rPr lang="en-US" dirty="0" smtClean="0">
                <a:solidFill>
                  <a:schemeClr val="tx1"/>
                </a:solidFill>
              </a:rPr>
              <a:t>(Y)-90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3165444" y="3728532"/>
            <a:ext cx="618576" cy="18266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116632"/>
            <a:ext cx="4317079" cy="369332"/>
          </a:xfrm>
          <a:prstGeom prst="rect">
            <a:avLst/>
          </a:prstGeom>
          <a:solidFill>
            <a:schemeClr val="accent3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b="1" dirty="0"/>
              <a:t>Поглощение бета-излучения </a:t>
            </a:r>
            <a:r>
              <a:rPr lang="en-US" b="1" dirty="0" smtClean="0"/>
              <a:t>Sr-Y-90</a:t>
            </a:r>
            <a:endParaRPr lang="ru-RU" b="1" baseline="30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964"/>
            <a:ext cx="9144000" cy="600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2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4965"/>
            <a:ext cx="9144000" cy="601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11524"/>
            <a:ext cx="7632848" cy="646331"/>
          </a:xfrm>
          <a:prstGeom prst="rect">
            <a:avLst/>
          </a:prstGeom>
          <a:solidFill>
            <a:schemeClr val="accent3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Зависимость поглощения </a:t>
            </a:r>
            <a:r>
              <a:rPr lang="ru-RU" b="1" dirty="0"/>
              <a:t>бета-излучения </a:t>
            </a:r>
            <a:r>
              <a:rPr lang="en-US" b="1" dirty="0"/>
              <a:t>Sr-Y-90 </a:t>
            </a:r>
            <a:r>
              <a:rPr lang="ru-RU" b="1" dirty="0" smtClean="0"/>
              <a:t>от нижнего уровня энергетической дискриминации (</a:t>
            </a:r>
            <a:r>
              <a:rPr lang="en-US" b="1" dirty="0" smtClean="0"/>
              <a:t>V = 15,6 </a:t>
            </a:r>
            <a:r>
              <a:rPr lang="ru-RU" b="1" dirty="0"/>
              <a:t>см</a:t>
            </a:r>
            <a:r>
              <a:rPr lang="en-US" b="1" baseline="30000" dirty="0" smtClean="0"/>
              <a:t>3</a:t>
            </a:r>
            <a:r>
              <a:rPr lang="en-US" b="1" dirty="0" smtClean="0"/>
              <a:t>)</a:t>
            </a:r>
            <a:endParaRPr lang="ru-RU" b="1" baseline="30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334380"/>
              </p:ext>
            </p:extLst>
          </p:nvPr>
        </p:nvGraphicFramePr>
        <p:xfrm>
          <a:off x="4788024" y="3933056"/>
          <a:ext cx="3816424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693"/>
                <a:gridCol w="971888"/>
                <a:gridCol w="10408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Состав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DI/I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sym typeface="Symbol"/>
                        </a:rPr>
                        <a:t>, г/см</a:t>
                      </a:r>
                      <a:r>
                        <a:rPr lang="ru-RU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92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Полимер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r>
                        <a:rPr lang="en-US" dirty="0" smtClean="0"/>
                        <a:t>,08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92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1М </a:t>
                      </a:r>
                      <a:r>
                        <a:rPr lang="en-US" dirty="0" err="1" smtClean="0"/>
                        <a:t>HCl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- 25 %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1,01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Допирование</a:t>
                      </a:r>
                      <a:r>
                        <a:rPr lang="ru-RU" baseline="0" dirty="0" smtClean="0"/>
                        <a:t> 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- 5,0 %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r>
                        <a:rPr lang="en-US" dirty="0" smtClean="0"/>
                        <a:t>,06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Допирование</a:t>
                      </a:r>
                      <a:r>
                        <a:rPr lang="ru-RU" dirty="0" smtClean="0"/>
                        <a:t> 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+ 2,5 %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1,08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950367" y="1268760"/>
            <a:ext cx="6984777" cy="576064"/>
          </a:xfrm>
          <a:prstGeom prst="rect">
            <a:avLst/>
          </a:prstGeom>
          <a:solidFill>
            <a:schemeClr val="lt1">
              <a:alpha val="2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9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06664" y="908720"/>
            <a:ext cx="3057624" cy="28803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ОБЛАСТЬ ЭКВИВАЛЕНТНОСТИ</a:t>
            </a:r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67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86771"/>
            <a:ext cx="8568952" cy="615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876922" y="124456"/>
            <a:ext cx="5892832" cy="55399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b="1" dirty="0"/>
              <a:t>Поглощение бета-излучения </a:t>
            </a:r>
            <a:r>
              <a:rPr lang="en-US" b="1" dirty="0" smtClean="0"/>
              <a:t>Sr-Y-90</a:t>
            </a:r>
            <a:r>
              <a:rPr lang="ru-RU" b="1" dirty="0" smtClean="0"/>
              <a:t> </a:t>
            </a:r>
            <a:r>
              <a:rPr lang="en-US" b="1" dirty="0"/>
              <a:t>(V = 15,6 </a:t>
            </a:r>
            <a:r>
              <a:rPr lang="ru-RU" b="1" dirty="0"/>
              <a:t>см</a:t>
            </a:r>
            <a:r>
              <a:rPr lang="ru-RU" b="1" baseline="30000" dirty="0"/>
              <a:t>3</a:t>
            </a:r>
            <a:r>
              <a:rPr lang="ru-RU" dirty="0"/>
              <a:t>)</a:t>
            </a:r>
          </a:p>
          <a:p>
            <a:endParaRPr lang="ru-RU" baseline="30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20144" y="401455"/>
            <a:ext cx="184731" cy="276999"/>
          </a:xfrm>
          <a:prstGeom prst="rect">
            <a:avLst/>
          </a:prstGeom>
          <a:solidFill>
            <a:schemeClr val="accent3">
              <a:lumMod val="90000"/>
            </a:schemeClr>
          </a:solidFill>
        </p:spPr>
        <p:txBody>
          <a:bodyPr wrap="none">
            <a:spAutoFit/>
          </a:bodyPr>
          <a:lstStyle/>
          <a:p>
            <a:endParaRPr lang="ru-RU" baseline="30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91875145"/>
              </p:ext>
            </p:extLst>
          </p:nvPr>
        </p:nvGraphicFramePr>
        <p:xfrm>
          <a:off x="4572000" y="4005064"/>
          <a:ext cx="3970859" cy="178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2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824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808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Матрица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Z</a:t>
                      </a:r>
                      <a:r>
                        <a:rPr lang="ru-RU" sz="1400" baseline="-25000" dirty="0" err="1" smtClean="0">
                          <a:solidFill>
                            <a:schemeClr val="tx1"/>
                          </a:solidFill>
                        </a:rPr>
                        <a:t>эфф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>
                          <a:solidFill>
                            <a:schemeClr val="tx1"/>
                          </a:solidFill>
                          <a:sym typeface="Symbol"/>
                        </a:rPr>
                        <a:t></a:t>
                      </a:r>
                    </a:p>
                    <a:p>
                      <a:r>
                        <a:rPr lang="ru-RU" sz="1400" baseline="0" dirty="0">
                          <a:solidFill>
                            <a:schemeClr val="tx1"/>
                          </a:solidFill>
                          <a:sym typeface="Symbol"/>
                        </a:rPr>
                        <a:t>г/мл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595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1М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</a:rPr>
                        <a:t>HCl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ОРР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7,6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1,01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595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</a:rPr>
                        <a:t>Допирование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9,6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1,06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63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Допирование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1,19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59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Допирование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20,2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1,32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1907704" y="1124744"/>
            <a:ext cx="2376264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Расчет плотности и </a:t>
            </a:r>
            <a:r>
              <a:rPr lang="en-US" sz="1200" dirty="0" smtClean="0"/>
              <a:t>Z</a:t>
            </a:r>
            <a:r>
              <a:rPr lang="ru-RU" sz="1200" baseline="-25000" dirty="0" smtClean="0">
                <a:sym typeface="Symbol"/>
              </a:rPr>
              <a:t></a:t>
            </a:r>
            <a:r>
              <a:rPr lang="ru-RU" sz="1200" baseline="-25000" dirty="0" smtClean="0"/>
              <a:t> </a:t>
            </a:r>
            <a:r>
              <a:rPr lang="ru-RU" sz="1200" dirty="0"/>
              <a:t>с использование данных</a:t>
            </a:r>
          </a:p>
          <a:p>
            <a:pPr algn="ctr"/>
            <a:r>
              <a:rPr lang="ru-RU" baseline="-25000" dirty="0" err="1"/>
              <a:t>И.Д.Зайцев</a:t>
            </a:r>
            <a:r>
              <a:rPr lang="ru-RU" baseline="-25000" dirty="0"/>
              <a:t>, </a:t>
            </a:r>
            <a:r>
              <a:rPr lang="ru-RU" baseline="-25000" dirty="0" err="1"/>
              <a:t>Г.Гасеев</a:t>
            </a:r>
            <a:r>
              <a:rPr lang="ru-RU" baseline="-25000" dirty="0"/>
              <a:t> "Физико-химические свойства бинарных и много-компонентных растворов неорганических веществ» М., Химия, 1988</a:t>
            </a:r>
          </a:p>
        </p:txBody>
      </p:sp>
    </p:spTree>
    <p:extLst>
      <p:ext uri="{BB962C8B-B14F-4D97-AF65-F5344CB8AC3E}">
        <p14:creationId xmlns:p14="http://schemas.microsoft.com/office/powerpoint/2010/main" val="33449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48064" y="2420887"/>
            <a:ext cx="2736304" cy="11521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ОРР </a:t>
            </a:r>
            <a:r>
              <a:rPr lang="en-US" dirty="0"/>
              <a:t>Sr-90</a:t>
            </a:r>
            <a:r>
              <a:rPr lang="ru-RU" dirty="0"/>
              <a:t> 1М</a:t>
            </a:r>
            <a:r>
              <a:rPr lang="en-US" dirty="0"/>
              <a:t> </a:t>
            </a:r>
            <a:r>
              <a:rPr lang="en-US" dirty="0" err="1"/>
              <a:t>HCl</a:t>
            </a:r>
            <a:endParaRPr lang="en-US" dirty="0"/>
          </a:p>
          <a:p>
            <a:pPr algn="ctr"/>
            <a:r>
              <a:rPr lang="ru-RU" dirty="0"/>
              <a:t>Калибровка ВНИИМ </a:t>
            </a:r>
            <a:r>
              <a:rPr lang="en-US" dirty="0"/>
              <a:t>U(k=2) 36,2 </a:t>
            </a:r>
            <a:r>
              <a:rPr lang="ru-RU" dirty="0"/>
              <a:t>Бк/г</a:t>
            </a:r>
          </a:p>
          <a:p>
            <a:pPr algn="ctr"/>
            <a:r>
              <a:rPr lang="ru-RU" dirty="0"/>
              <a:t> </a:t>
            </a:r>
            <a:r>
              <a:rPr lang="en-US" dirty="0"/>
              <a:t>3 %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85762" y="2399679"/>
            <a:ext cx="1944216" cy="11521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РР </a:t>
            </a:r>
            <a:r>
              <a:rPr lang="en-US" dirty="0"/>
              <a:t>Sr-90</a:t>
            </a:r>
            <a:r>
              <a:rPr lang="ru-RU" dirty="0"/>
              <a:t>1М </a:t>
            </a:r>
            <a:r>
              <a:rPr lang="en-US" dirty="0" err="1"/>
              <a:t>HCl</a:t>
            </a:r>
            <a:endParaRPr lang="en-US" dirty="0"/>
          </a:p>
          <a:p>
            <a:pPr algn="ctr"/>
            <a:r>
              <a:rPr lang="en-US" dirty="0"/>
              <a:t>1883 </a:t>
            </a:r>
            <a:r>
              <a:rPr lang="ru-RU" dirty="0"/>
              <a:t>Бк/г</a:t>
            </a:r>
          </a:p>
          <a:p>
            <a:pPr algn="ctr"/>
            <a:r>
              <a:rPr lang="ru-RU" dirty="0"/>
              <a:t>1906 Бк/мл</a:t>
            </a:r>
            <a:r>
              <a:rPr lang="en-US" dirty="0"/>
              <a:t>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32551" y="4120976"/>
            <a:ext cx="3324048" cy="11521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РР </a:t>
            </a:r>
            <a:r>
              <a:rPr lang="en-US" dirty="0"/>
              <a:t>Sr-90</a:t>
            </a:r>
            <a:r>
              <a:rPr lang="ru-RU" dirty="0"/>
              <a:t> </a:t>
            </a:r>
            <a:r>
              <a:rPr lang="ru-RU" dirty="0" err="1" smtClean="0"/>
              <a:t>Допирование</a:t>
            </a:r>
            <a:r>
              <a:rPr lang="ru-RU" dirty="0" smtClean="0"/>
              <a:t> 2</a:t>
            </a:r>
            <a:r>
              <a:rPr lang="en-US" dirty="0" smtClean="0"/>
              <a:t> </a:t>
            </a:r>
            <a:endParaRPr lang="ru-RU" dirty="0" smtClean="0"/>
          </a:p>
          <a:p>
            <a:pPr algn="ctr"/>
            <a:r>
              <a:rPr lang="en-US" dirty="0" smtClean="0"/>
              <a:t>1595 </a:t>
            </a:r>
            <a:r>
              <a:rPr lang="ru-RU" dirty="0"/>
              <a:t>Бк/г</a:t>
            </a:r>
          </a:p>
          <a:p>
            <a:pPr algn="ctr"/>
            <a:r>
              <a:rPr lang="ru-RU" dirty="0"/>
              <a:t>1906 Бк/мл</a:t>
            </a:r>
            <a:r>
              <a:rPr lang="en-US" dirty="0"/>
              <a:t>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47883" y="5815219"/>
            <a:ext cx="3324048" cy="8880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ОИСН </a:t>
            </a:r>
            <a:r>
              <a:rPr lang="ru-RU" dirty="0" smtClean="0"/>
              <a:t>полимер </a:t>
            </a:r>
          </a:p>
          <a:p>
            <a:pPr algn="ctr"/>
            <a:r>
              <a:rPr lang="ru-RU" dirty="0" smtClean="0"/>
              <a:t>99</a:t>
            </a:r>
            <a:r>
              <a:rPr lang="en-US" dirty="0" smtClean="0"/>
              <a:t>,8 </a:t>
            </a:r>
            <a:r>
              <a:rPr lang="ru-RU" dirty="0" smtClean="0"/>
              <a:t>Бк</a:t>
            </a:r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82606"/>
              </p:ext>
            </p:extLst>
          </p:nvPr>
        </p:nvGraphicFramePr>
        <p:xfrm>
          <a:off x="3203848" y="332656"/>
          <a:ext cx="3249605" cy="15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15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5823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Калибровка ОРР (ВНИИМ)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3,0 %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582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Измерение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</a:rPr>
                        <a:t> объема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1,5 %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582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Испарение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0,4 %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582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Взвешивание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0,2 %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5823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Суммарная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k=2)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3,4 %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Двойная стрелка вверх/вниз 1"/>
          <p:cNvSpPr/>
          <p:nvPr/>
        </p:nvSpPr>
        <p:spPr>
          <a:xfrm rot="5400000">
            <a:off x="4341730" y="2441184"/>
            <a:ext cx="392648" cy="1216152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29361" y="2106049"/>
            <a:ext cx="1417385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V= </a:t>
            </a:r>
            <a:r>
              <a:rPr lang="en-US" sz="1400" b="1" dirty="0" err="1">
                <a:solidFill>
                  <a:schemeClr val="tx1"/>
                </a:solidFill>
              </a:rPr>
              <a:t>const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2" name="Двойная стрелка вверх/вниз 11"/>
          <p:cNvSpPr/>
          <p:nvPr/>
        </p:nvSpPr>
        <p:spPr>
          <a:xfrm>
            <a:off x="2461275" y="5273104"/>
            <a:ext cx="248632" cy="542115"/>
          </a:xfrm>
          <a:prstGeom prst="up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углом вверх 13"/>
          <p:cNvSpPr/>
          <p:nvPr/>
        </p:nvSpPr>
        <p:spPr>
          <a:xfrm rot="5400000" flipV="1">
            <a:off x="4016197" y="3959988"/>
            <a:ext cx="2832721" cy="2076701"/>
          </a:xfrm>
          <a:prstGeom prst="bentUpArrow">
            <a:avLst>
              <a:gd name="adj1" fmla="val 7061"/>
              <a:gd name="adj2" fmla="val 9304"/>
              <a:gd name="adj3" fmla="val 12579"/>
            </a:avLst>
          </a:prstGeom>
          <a:solidFill>
            <a:srgbClr val="FFC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832066" y="4485318"/>
            <a:ext cx="1556358" cy="5998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sym typeface="Symbol"/>
              </a:rPr>
              <a:t> = -9 %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794575" y="3573014"/>
            <a:ext cx="265257" cy="547961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84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" grpId="0" animBg="1"/>
      <p:bldP spid="12" grpId="0" animBg="1"/>
      <p:bldP spid="14" grpId="0" animBg="1"/>
      <p:bldP spid="15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36104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ru-RU" sz="2000" b="1" u="sng" dirty="0"/>
              <a:t>Метод измерения активности  </a:t>
            </a:r>
            <a:r>
              <a:rPr lang="el-GR" sz="2000" b="1" u="sng" dirty="0"/>
              <a:t>β-</a:t>
            </a:r>
            <a:r>
              <a:rPr lang="ru-RU" sz="2000" b="1" u="sng" dirty="0"/>
              <a:t>излучающих объемных источников (счетных образцов) с </a:t>
            </a:r>
            <a:r>
              <a:rPr lang="ru-RU" sz="2000" b="1" u="sng" dirty="0" smtClean="0"/>
              <a:t>обеспечением </a:t>
            </a:r>
            <a:r>
              <a:rPr lang="ru-RU" sz="2000" b="1" u="sng" dirty="0"/>
              <a:t>прослеживаемости к ГЭТ 6- 2016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212089"/>
              </p:ext>
            </p:extLst>
          </p:nvPr>
        </p:nvGraphicFramePr>
        <p:xfrm>
          <a:off x="107504" y="1124744"/>
          <a:ext cx="90010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409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2060"/>
                          </a:solidFill>
                        </a:rPr>
                        <a:t>Оценка</a:t>
                      </a:r>
                      <a:r>
                        <a:rPr lang="ru-RU" sz="2000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Z</a:t>
                      </a:r>
                      <a:r>
                        <a:rPr lang="ru-RU" sz="2000" baseline="-25000" dirty="0" smtClean="0">
                          <a:solidFill>
                            <a:srgbClr val="002060"/>
                          </a:solidFill>
                          <a:sym typeface="Symbol"/>
                        </a:rPr>
                        <a:t>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2000" baseline="0" dirty="0">
                          <a:solidFill>
                            <a:srgbClr val="002060"/>
                          </a:solidFill>
                        </a:rPr>
                        <a:t>источника /счетного образца по измерениям в геометрии «просвечивания»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00B050"/>
                          </a:solidFill>
                        </a:rPr>
                        <a:t>Подготовка </a:t>
                      </a:r>
                      <a:r>
                        <a:rPr lang="ru-RU" sz="2000" b="1" dirty="0" smtClean="0">
                          <a:solidFill>
                            <a:srgbClr val="00B050"/>
                          </a:solidFill>
                        </a:rPr>
                        <a:t>эталонного </a:t>
                      </a:r>
                      <a:r>
                        <a:rPr lang="ru-RU" sz="2000" b="1" dirty="0" err="1" smtClean="0">
                          <a:solidFill>
                            <a:srgbClr val="00B050"/>
                          </a:solidFill>
                        </a:rPr>
                        <a:t>допированного</a:t>
                      </a:r>
                      <a:r>
                        <a:rPr lang="ru-RU" sz="2000" b="1" dirty="0" smtClean="0">
                          <a:solidFill>
                            <a:srgbClr val="00B050"/>
                          </a:solidFill>
                        </a:rPr>
                        <a:t> раствора</a:t>
                      </a:r>
                      <a:endParaRPr lang="ru-RU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Определение</a:t>
                      </a:r>
                      <a:r>
                        <a:rPr lang="ru-RU" sz="2000" b="1" baseline="0" dirty="0">
                          <a:solidFill>
                            <a:srgbClr val="C00000"/>
                          </a:solidFill>
                        </a:rPr>
                        <a:t> энергетического диапазона </a:t>
                      </a:r>
                      <a:r>
                        <a:rPr lang="ru-RU" sz="2000" b="1" baseline="0" dirty="0" err="1">
                          <a:solidFill>
                            <a:srgbClr val="C00000"/>
                          </a:solidFill>
                        </a:rPr>
                        <a:t>компарирования</a:t>
                      </a:r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Измерения активности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694" y="4221088"/>
            <a:ext cx="9073008" cy="255454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ВЫВОД:</a:t>
            </a:r>
            <a:r>
              <a:rPr lang="ru-RU" sz="2000" b="1" dirty="0" smtClean="0"/>
              <a:t> </a:t>
            </a:r>
            <a:r>
              <a:rPr lang="ru-RU" sz="2000" b="1" u="sng" dirty="0" smtClean="0"/>
              <a:t>Стандартные образцы удельной активности радионуклидов в матрице не имеют физического смысла.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7030A0"/>
                </a:solidFill>
              </a:rPr>
              <a:t>Радиоактивный распад не зависит от </a:t>
            </a:r>
            <a:r>
              <a:rPr lang="ru-RU" sz="2000" b="1" dirty="0" smtClean="0">
                <a:solidFill>
                  <a:srgbClr val="7030A0"/>
                </a:solidFill>
              </a:rPr>
              <a:t>состава и свойств вещества матрицы и химического состояния радионуклидов в матрице.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Взаимодействие </a:t>
            </a:r>
            <a:r>
              <a:rPr lang="ru-RU" sz="2000" b="1" dirty="0">
                <a:solidFill>
                  <a:srgbClr val="002060"/>
                </a:solidFill>
              </a:rPr>
              <a:t>ионизирующего излучения с веществом 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не является свойством вещества.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</a:rPr>
              <a:t>Эквивалентность </a:t>
            </a:r>
            <a:r>
              <a:rPr lang="ru-RU" sz="2000" b="1" dirty="0" smtClean="0">
                <a:solidFill>
                  <a:srgbClr val="C00000"/>
                </a:solidFill>
              </a:rPr>
              <a:t>поглощения ионизирующего излучения в </a:t>
            </a:r>
            <a:r>
              <a:rPr lang="ru-RU" sz="2000" b="1" dirty="0" smtClean="0">
                <a:solidFill>
                  <a:srgbClr val="C00000"/>
                </a:solidFill>
              </a:rPr>
              <a:t>веществах  </a:t>
            </a:r>
            <a:r>
              <a:rPr lang="ru-RU" sz="2000" b="1" dirty="0" smtClean="0">
                <a:solidFill>
                  <a:srgbClr val="C00000"/>
                </a:solidFill>
              </a:rPr>
              <a:t>может быть обеспечена множеством способов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endParaRPr lang="ru-RU" sz="2000" b="1" dirty="0" smtClean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297758"/>
            <a:ext cx="9108504" cy="92333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Стандартный образец </a:t>
            </a:r>
            <a:r>
              <a:rPr lang="ru-RU" b="1" dirty="0"/>
              <a:t>- образец вещества (материала) с установленными по результатам испытаний значениями одной и более величин, характеризующих состав или свойство этого вещества (материала</a:t>
            </a:r>
            <a:r>
              <a:rPr lang="ru-RU" b="1" dirty="0" smtClean="0"/>
              <a:t>)  </a:t>
            </a:r>
            <a:r>
              <a:rPr lang="en-US" b="1" dirty="0" smtClean="0"/>
              <a:t>[102-</a:t>
            </a:r>
            <a:r>
              <a:rPr lang="ru-RU" b="1" dirty="0" smtClean="0"/>
              <a:t>ФЗ</a:t>
            </a:r>
            <a:r>
              <a:rPr lang="en-US" b="1" dirty="0" smtClean="0"/>
              <a:t>]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540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5238</TotalTime>
  <Words>798</Words>
  <Application>Microsoft Office PowerPoint</Application>
  <PresentationFormat>Экран (4:3)</PresentationFormat>
  <Paragraphs>146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2_Оформление по умолчанию</vt:lpstr>
      <vt:lpstr>Презентация PowerPoint</vt:lpstr>
      <vt:lpstr>Презентация PowerPoint</vt:lpstr>
      <vt:lpstr>Поглощение β-излучения в веществе</vt:lpstr>
      <vt:lpstr>Поглощение бета-излучения Sr-Y-90 в  матрице полимера  = 1,08 г/см3 и 1М HCl (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измерения активности  β-излучающих объемных источников (счетных образцов) с обеспечением прослеживаемости к ГЭТ 6- 2016 </vt:lpstr>
      <vt:lpstr>Поглощение в С0</vt:lpstr>
      <vt:lpstr>Аттестация</vt:lpstr>
      <vt:lpstr>Выводы</vt:lpstr>
      <vt:lpstr>Спасибо за внимание!</vt:lpstr>
    </vt:vector>
  </TitlesOfParts>
  <Company>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Российской Федерации от 26 июня 2008 года N 102-ФЗ</dc:title>
  <dc:creator>дом</dc:creator>
  <cp:lastModifiedBy>Коростин Сергей Владимирович</cp:lastModifiedBy>
  <cp:revision>619</cp:revision>
  <dcterms:created xsi:type="dcterms:W3CDTF">2009-03-10T17:03:07Z</dcterms:created>
  <dcterms:modified xsi:type="dcterms:W3CDTF">2023-10-16T04:34:19Z</dcterms:modified>
</cp:coreProperties>
</file>